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710" autoAdjust="0"/>
  </p:normalViewPr>
  <p:slideViewPr>
    <p:cSldViewPr>
      <p:cViewPr>
        <p:scale>
          <a:sx n="88" d="100"/>
          <a:sy n="88" d="100"/>
        </p:scale>
        <p:origin x="-13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1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9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6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2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1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43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43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2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09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12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43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442C0-B7D8-4161-8A27-E5449671C72E}" type="datetimeFigureOut">
              <a:rPr lang="ru-RU" smtClean="0"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EB09-7014-4F19-9BC7-A875E147F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79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39949" y="91104"/>
            <a:ext cx="5304589" cy="360040"/>
          </a:xfrm>
          <a:prstGeom prst="roundRect">
            <a:avLst/>
          </a:prstGeom>
          <a:solidFill>
            <a:srgbClr val="00B050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Cambria" pitchFamily="18" charset="0"/>
              </a:rPr>
              <a:t>Банкротство физического </a:t>
            </a:r>
            <a:r>
              <a:rPr lang="ru-RU" sz="1200" b="1" dirty="0" smtClean="0">
                <a:solidFill>
                  <a:schemeClr val="tx1"/>
                </a:solidFill>
                <a:latin typeface="Cambria" pitchFamily="18" charset="0"/>
              </a:rPr>
              <a:t>лица</a:t>
            </a:r>
            <a:endParaRPr lang="ru-RU" sz="12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465" y="451144"/>
            <a:ext cx="9577064" cy="6015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Cambria" pitchFamily="18" charset="0"/>
              </a:rPr>
              <a:t>Гражданин обращается с заявлением о признании банкротом в арбитражный суд (уплачивает госпошлину – 6 000 рублей, вносит на депозит суда вознаграждение конкурсного управляющего – 10 000 рублей, определяется с СРО (финансовый управляющий)</a:t>
            </a:r>
            <a:endParaRPr lang="ru-RU" sz="1100" b="1" dirty="0">
              <a:latin typeface="Cambr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 rot="10800000" flipV="1">
            <a:off x="6282265" y="1218164"/>
            <a:ext cx="3384376" cy="176245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latin typeface="Cambria" pitchFamily="18" charset="0"/>
                <a:ea typeface="Batang" pitchFamily="18" charset="-127"/>
              </a:rPr>
              <a:t>Не позднее 30 рабочих дней со дня, когда он узнал или должен был узнать,  что удовлетворение требований одного или нескольких кредиторов приводит к невозможности исполнения денежных обязательств/обязанности по уплате обязательных платежей в полном объеме перед другими кредиторами </a:t>
            </a:r>
            <a:r>
              <a:rPr lang="ru-RU" sz="1050" b="1" dirty="0">
                <a:solidFill>
                  <a:schemeClr val="bg1"/>
                </a:solidFill>
                <a:latin typeface="Cambria" pitchFamily="18" charset="0"/>
              </a:rPr>
              <a:t> </a:t>
            </a:r>
            <a:r>
              <a:rPr lang="ru-RU" sz="1050" b="1" dirty="0" smtClean="0">
                <a:solidFill>
                  <a:schemeClr val="bg1"/>
                </a:solidFill>
                <a:latin typeface="Cambria" pitchFamily="18" charset="0"/>
              </a:rPr>
              <a:t>и размер </a:t>
            </a:r>
            <a:r>
              <a:rPr lang="ru-RU" sz="1050" b="1" dirty="0">
                <a:solidFill>
                  <a:schemeClr val="bg1"/>
                </a:solidFill>
                <a:latin typeface="Cambria" pitchFamily="18" charset="0"/>
              </a:rPr>
              <a:t>таких обязательств </a:t>
            </a:r>
            <a:r>
              <a:rPr lang="ru-RU" sz="1050" b="1" dirty="0" smtClean="0">
                <a:solidFill>
                  <a:schemeClr val="bg1"/>
                </a:solidFill>
                <a:latin typeface="Cambria" pitchFamily="18" charset="0"/>
              </a:rPr>
              <a:t>в совокупности </a:t>
            </a:r>
            <a:r>
              <a:rPr lang="ru-RU" sz="1050" b="1" dirty="0">
                <a:solidFill>
                  <a:schemeClr val="bg1"/>
                </a:solidFill>
                <a:latin typeface="Cambria" pitchFamily="18" charset="0"/>
              </a:rPr>
              <a:t>составляет не менее чем </a:t>
            </a:r>
            <a:r>
              <a:rPr lang="ru-RU" sz="1050" b="1" dirty="0" smtClean="0">
                <a:solidFill>
                  <a:schemeClr val="bg1"/>
                </a:solidFill>
                <a:latin typeface="Cambria" pitchFamily="18" charset="0"/>
              </a:rPr>
              <a:t>500 000 рублей</a:t>
            </a:r>
            <a:endParaRPr lang="ru-RU" sz="1050" b="1" dirty="0">
              <a:solidFill>
                <a:schemeClr val="bg1"/>
              </a:solidFill>
              <a:latin typeface="Cambria" pitchFamily="18" charset="0"/>
              <a:ea typeface="Batang" pitchFamily="18" charset="-127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6750" y="1248094"/>
            <a:ext cx="3024336" cy="118993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50" b="1" dirty="0" smtClean="0">
                <a:latin typeface="Cambria" pitchFamily="18" charset="0"/>
              </a:rPr>
              <a:t>Размер денежных обязательств  и обязанностей по уплате обязательных платежей превышает стоимость имущества должника, а исполнение денежных обязательств или обязанностей по уплате обязательных платежей прекращено</a:t>
            </a:r>
            <a:endParaRPr lang="ru-RU" sz="1050" b="1" dirty="0">
              <a:latin typeface="Cambr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76631" y="1268760"/>
            <a:ext cx="2666403" cy="59496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Cambria" pitchFamily="18" charset="0"/>
              </a:rPr>
              <a:t>Задолженность не менее 500 000 рублей  и просрочка платежа составляет не менее 3 месяцев</a:t>
            </a:r>
            <a:endParaRPr lang="ru-RU" sz="1100" b="1" dirty="0">
              <a:latin typeface="Cambr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5250" y="3151732"/>
            <a:ext cx="2390804" cy="411119"/>
          </a:xfrm>
          <a:prstGeom prst="roundRect">
            <a:avLst/>
          </a:prstGeom>
          <a:solidFill>
            <a:srgbClr val="00B050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Суд признал банкротство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4513" y="3706581"/>
            <a:ext cx="5985115" cy="295058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ru-RU" sz="1000" b="1" dirty="0" smtClean="0">
              <a:latin typeface="Cambria" pitchFamily="18" charset="0"/>
            </a:endParaRPr>
          </a:p>
          <a:p>
            <a:r>
              <a:rPr lang="ru-RU" sz="1000" b="1" dirty="0" smtClean="0">
                <a:latin typeface="Cambria" pitchFamily="18" charset="0"/>
              </a:rPr>
              <a:t>Все имущество гражданина составляет конкурсную массу и подлежит реализации (кроме имущества, на которое не может быть обращено взыскание).</a:t>
            </a:r>
          </a:p>
          <a:p>
            <a:pPr algn="just"/>
            <a:r>
              <a:rPr lang="ru-RU" sz="1000" b="1" dirty="0" smtClean="0">
                <a:latin typeface="Cambria" pitchFamily="18" charset="0"/>
              </a:rPr>
              <a:t>Все сделки, совершенные до 01.10.2015г. с </a:t>
            </a:r>
            <a:r>
              <a:rPr lang="ru-RU" sz="1000" b="1" dirty="0">
                <a:latin typeface="Cambria" pitchFamily="18" charset="0"/>
              </a:rPr>
              <a:t>целью причинить вред </a:t>
            </a:r>
            <a:r>
              <a:rPr lang="ru-RU" sz="1000" b="1" dirty="0" smtClean="0">
                <a:latin typeface="Cambria" pitchFamily="18" charset="0"/>
              </a:rPr>
              <a:t>кредиторам могут быть оспорены.</a:t>
            </a:r>
          </a:p>
          <a:p>
            <a:pPr algn="just"/>
            <a:r>
              <a:rPr lang="ru-RU" sz="1000" b="1" dirty="0" smtClean="0">
                <a:latin typeface="Cambria" pitchFamily="18" charset="0"/>
              </a:rPr>
              <a:t>За фиктивное банкротство грозит уголовное наказание сроком до 6 лет лишения свободы.</a:t>
            </a:r>
          </a:p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 течение 5 лет: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000" b="1" dirty="0" smtClean="0">
                <a:latin typeface="Cambria" pitchFamily="18" charset="0"/>
              </a:rPr>
              <a:t>Лицо, признанное банкротом не вправе принимать на себя обязательства по кредитным договорам/договорам займа без указания факта своего банкротства;</a:t>
            </a:r>
          </a:p>
          <a:p>
            <a:pPr marL="171450" indent="-171450" algn="just">
              <a:buFont typeface="Wingdings" pitchFamily="2" charset="2"/>
              <a:buChar char="Ø"/>
            </a:pPr>
            <a:r>
              <a:rPr lang="ru-RU" sz="1000" b="1" dirty="0" smtClean="0">
                <a:latin typeface="Cambria" pitchFamily="18" charset="0"/>
              </a:rPr>
              <a:t>Дело о банкротстве не может быть возбуждено по заявлению самого гражданина, а в случае повторного признания его в этот период банкротом по заявлению кредитора или налогового органа, гражданин не освобождается от обязательств,  которые не может исполнить.</a:t>
            </a:r>
          </a:p>
          <a:p>
            <a:pPr algn="ctr"/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 течение 3 лет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000" b="1" dirty="0" smtClean="0">
                <a:latin typeface="Cambria" pitchFamily="18" charset="0"/>
              </a:rPr>
              <a:t>Лицо, признанное банкротом не вправе участвовать в управлении юридическим лицом.</a:t>
            </a:r>
          </a:p>
          <a:p>
            <a:endParaRPr lang="ru-RU" sz="800" b="1" dirty="0" smtClean="0">
              <a:latin typeface="Cambria" pitchFamily="18" charset="0"/>
            </a:endParaRPr>
          </a:p>
          <a:p>
            <a:pPr algn="ctr"/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Требования кредиторов, </a:t>
            </a:r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не </a:t>
            </a:r>
            <a:r>
              <a:rPr lang="ru-RU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удовлетворенные по причине недостаточности имущества гражданина, </a:t>
            </a:r>
            <a:r>
              <a:rPr lang="ru-RU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считаются погашенными.</a:t>
            </a:r>
            <a:endParaRPr lang="ru-RU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ru-RU" sz="1000" b="1" dirty="0">
              <a:latin typeface="Cambr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72976" y="5949280"/>
            <a:ext cx="318359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1379104" y="1052736"/>
            <a:ext cx="207577" cy="21602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510403" y="1056637"/>
            <a:ext cx="216024" cy="21602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761312" y="1052736"/>
            <a:ext cx="252028" cy="17961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36937" y="2562764"/>
            <a:ext cx="4679388" cy="4320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Исход судебного разбирательства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160454" y="3706580"/>
            <a:ext cx="3628000" cy="522989"/>
          </a:xfrm>
          <a:prstGeom prst="roundRect">
            <a:avLst/>
          </a:prstGeom>
          <a:solidFill>
            <a:schemeClr val="accent6">
              <a:lumMod val="7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ambria" pitchFamily="18" charset="0"/>
              </a:rPr>
              <a:t>Реструктуризация долгов гражданина </a:t>
            </a:r>
            <a:endParaRPr lang="ru-RU" sz="1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09046" y="3122442"/>
            <a:ext cx="2361366" cy="429646"/>
          </a:xfrm>
          <a:prstGeom prst="roundRect">
            <a:avLst/>
          </a:prstGeom>
          <a:solidFill>
            <a:schemeClr val="accent6">
              <a:lumMod val="7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Cambria" pitchFamily="18" charset="0"/>
              </a:rPr>
              <a:t>Мировое соглашение</a:t>
            </a:r>
            <a:endParaRPr lang="ru-RU" sz="12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26648" y="3140968"/>
            <a:ext cx="3322987" cy="411119"/>
          </a:xfrm>
          <a:prstGeom prst="roundRect">
            <a:avLst/>
          </a:prstGeom>
          <a:solidFill>
            <a:schemeClr val="accent6">
              <a:lumMod val="7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Суд не признал банкротство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16200000">
            <a:off x="6871331" y="3244762"/>
            <a:ext cx="216023" cy="259412"/>
          </a:xfrm>
          <a:prstGeom prst="downArrow">
            <a:avLst/>
          </a:prstGeom>
          <a:solidFill>
            <a:schemeClr val="accent6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15280" y="3552087"/>
            <a:ext cx="216024" cy="165258"/>
          </a:xfrm>
          <a:prstGeom prst="downArrow">
            <a:avLst/>
          </a:prstGeom>
          <a:solidFill>
            <a:schemeClr val="accent6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2000672" y="2984048"/>
            <a:ext cx="216024" cy="1569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088904" y="2994812"/>
            <a:ext cx="216024" cy="1569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2013137" y="3552086"/>
            <a:ext cx="216024" cy="154494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178268" y="4431620"/>
            <a:ext cx="3627999" cy="2304256"/>
          </a:xfrm>
          <a:prstGeom prst="roundRect">
            <a:avLst/>
          </a:prstGeom>
          <a:solidFill>
            <a:schemeClr val="accent6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050" b="1" dirty="0" smtClean="0">
              <a:latin typeface="Cambria" pitchFamily="18" charset="0"/>
            </a:endParaRPr>
          </a:p>
          <a:p>
            <a:pPr algn="ctr"/>
            <a:r>
              <a:rPr lang="ru-RU" sz="1050" b="1" dirty="0" smtClean="0">
                <a:latin typeface="Cambria" pitchFamily="18" charset="0"/>
              </a:rPr>
              <a:t>План по реструктуризации долгов может быть составлен если:</a:t>
            </a:r>
          </a:p>
          <a:p>
            <a:pPr marL="85725" indent="-85725">
              <a:buFont typeface="Wingdings" pitchFamily="2" charset="2"/>
              <a:buChar char="Ø"/>
            </a:pPr>
            <a:r>
              <a:rPr lang="ru-RU" sz="1050" b="1" dirty="0" smtClean="0">
                <a:latin typeface="Cambria" pitchFamily="18" charset="0"/>
              </a:rPr>
              <a:t> имеется </a:t>
            </a:r>
            <a:r>
              <a:rPr lang="ru-RU" sz="1050" b="1" dirty="0">
                <a:latin typeface="Cambria" pitchFamily="18" charset="0"/>
              </a:rPr>
              <a:t>постоянный источник </a:t>
            </a:r>
            <a:r>
              <a:rPr lang="ru-RU" sz="1050" b="1" dirty="0" smtClean="0">
                <a:latin typeface="Cambria" pitchFamily="18" charset="0"/>
              </a:rPr>
              <a:t>дохода;</a:t>
            </a:r>
          </a:p>
          <a:p>
            <a:pPr marL="85725" indent="-85725">
              <a:buFont typeface="Wingdings" pitchFamily="2" charset="2"/>
              <a:buChar char="Ø"/>
            </a:pPr>
            <a:r>
              <a:rPr lang="ru-RU" sz="1050" b="1" dirty="0" smtClean="0">
                <a:latin typeface="Cambria" pitchFamily="18" charset="0"/>
              </a:rPr>
              <a:t>нет </a:t>
            </a:r>
            <a:r>
              <a:rPr lang="ru-RU" sz="1050" b="1" dirty="0">
                <a:latin typeface="Cambria" pitchFamily="18" charset="0"/>
              </a:rPr>
              <a:t>судимостей по экономическим </a:t>
            </a:r>
            <a:r>
              <a:rPr lang="ru-RU" sz="1050" b="1" dirty="0" smtClean="0">
                <a:latin typeface="Cambria" pitchFamily="18" charset="0"/>
              </a:rPr>
              <a:t>статьям;</a:t>
            </a:r>
          </a:p>
          <a:p>
            <a:pPr marL="85725" indent="-85725">
              <a:buFont typeface="Wingdings" pitchFamily="2" charset="2"/>
              <a:buChar char="Ø"/>
            </a:pPr>
            <a:r>
              <a:rPr lang="ru-RU" sz="1050" b="1" dirty="0" smtClean="0">
                <a:latin typeface="Cambria" pitchFamily="18" charset="0"/>
              </a:rPr>
              <a:t>гражданин </a:t>
            </a:r>
            <a:r>
              <a:rPr lang="ru-RU" sz="1050" b="1" dirty="0">
                <a:latin typeface="Cambria" pitchFamily="18" charset="0"/>
              </a:rPr>
              <a:t>не признавался банкротом в течение </a:t>
            </a:r>
            <a:r>
              <a:rPr lang="ru-RU" sz="1050" b="1" dirty="0" smtClean="0">
                <a:latin typeface="Cambria" pitchFamily="18" charset="0"/>
              </a:rPr>
              <a:t>5лет</a:t>
            </a:r>
            <a:r>
              <a:rPr lang="ru-RU" sz="1050" b="1" dirty="0">
                <a:latin typeface="Cambria" pitchFamily="18" charset="0"/>
              </a:rPr>
              <a:t>, предшествующих представлению плана реструктуризации его </a:t>
            </a:r>
            <a:r>
              <a:rPr lang="ru-RU" sz="1050" b="1" dirty="0" smtClean="0">
                <a:latin typeface="Cambria" pitchFamily="18" charset="0"/>
              </a:rPr>
              <a:t>долгов;</a:t>
            </a:r>
          </a:p>
          <a:p>
            <a:pPr marL="85725" indent="-85725">
              <a:buFont typeface="Wingdings" pitchFamily="2" charset="2"/>
              <a:buChar char="Ø"/>
            </a:pPr>
            <a:r>
              <a:rPr lang="ru-RU" sz="1050" b="1" dirty="0" smtClean="0">
                <a:latin typeface="Cambria" pitchFamily="18" charset="0"/>
              </a:rPr>
              <a:t>план </a:t>
            </a:r>
            <a:r>
              <a:rPr lang="ru-RU" sz="1050" b="1" dirty="0">
                <a:latin typeface="Cambria" pitchFamily="18" charset="0"/>
              </a:rPr>
              <a:t>реструктуризации долгов гражданина в отношении его задолженности не утверждался в течение </a:t>
            </a:r>
            <a:r>
              <a:rPr lang="ru-RU" sz="1050" b="1" dirty="0" smtClean="0">
                <a:latin typeface="Cambria" pitchFamily="18" charset="0"/>
              </a:rPr>
              <a:t>8 лет</a:t>
            </a:r>
            <a:r>
              <a:rPr lang="ru-RU" sz="1050" b="1" dirty="0">
                <a:latin typeface="Cambria" pitchFamily="18" charset="0"/>
              </a:rPr>
              <a:t>, </a:t>
            </a:r>
            <a:r>
              <a:rPr lang="ru-RU" sz="1050" b="1" dirty="0" smtClean="0">
                <a:latin typeface="Cambria" pitchFamily="18" charset="0"/>
              </a:rPr>
              <a:t>предшествующих представлению </a:t>
            </a:r>
            <a:r>
              <a:rPr lang="ru-RU" sz="1050" b="1" dirty="0">
                <a:latin typeface="Cambria" pitchFamily="18" charset="0"/>
              </a:rPr>
              <a:t>этого плана. </a:t>
            </a:r>
            <a:endParaRPr lang="ru-RU" sz="1050" b="1" dirty="0" smtClean="0">
              <a:latin typeface="Cambria" pitchFamily="18" charset="0"/>
            </a:endParaRPr>
          </a:p>
          <a:p>
            <a:pPr algn="ctr"/>
            <a:r>
              <a:rPr lang="ru-RU" sz="1050" b="1" dirty="0" smtClean="0">
                <a:latin typeface="Cambria" pitchFamily="18" charset="0"/>
              </a:rPr>
              <a:t>Максимально </a:t>
            </a:r>
            <a:r>
              <a:rPr lang="ru-RU" sz="1050" b="1" dirty="0">
                <a:latin typeface="Cambria" pitchFamily="18" charset="0"/>
              </a:rPr>
              <a:t>возможный срок рассрочки при таком варианте составляет </a:t>
            </a:r>
            <a:r>
              <a:rPr lang="ru-RU" sz="1050" b="1" dirty="0" smtClean="0">
                <a:latin typeface="Cambria" pitchFamily="18" charset="0"/>
              </a:rPr>
              <a:t>3 года</a:t>
            </a:r>
            <a:r>
              <a:rPr lang="ru-RU" sz="1050" b="1" dirty="0">
                <a:latin typeface="Cambria" pitchFamily="18" charset="0"/>
              </a:rPr>
              <a:t>.</a:t>
            </a:r>
            <a:br>
              <a:rPr lang="ru-RU" sz="1050" b="1" dirty="0">
                <a:latin typeface="Cambria" pitchFamily="18" charset="0"/>
              </a:rPr>
            </a:br>
            <a:endParaRPr lang="ru-RU" sz="1050" b="1" dirty="0">
              <a:latin typeface="Cambria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7887326" y="4229569"/>
            <a:ext cx="234026" cy="207543"/>
          </a:xfrm>
          <a:prstGeom prst="downArrow">
            <a:avLst/>
          </a:prstGeom>
          <a:solidFill>
            <a:schemeClr val="accent6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165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346</Words>
  <Application>Microsoft Office PowerPoint</Application>
  <PresentationFormat>Лист A4 (210x297 мм)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Банкротство: основания</dc:title>
  <dc:creator>Жилякова Ирина</dc:creator>
  <cp:lastModifiedBy>Зарецкова ЛА</cp:lastModifiedBy>
  <cp:revision>35</cp:revision>
  <cp:lastPrinted>2016-02-02T08:21:21Z</cp:lastPrinted>
  <dcterms:created xsi:type="dcterms:W3CDTF">2016-02-02T05:51:30Z</dcterms:created>
  <dcterms:modified xsi:type="dcterms:W3CDTF">2016-02-02T10:44:41Z</dcterms:modified>
</cp:coreProperties>
</file>